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3" r:id="rId7"/>
    <p:sldId id="267" r:id="rId8"/>
    <p:sldId id="271" r:id="rId9"/>
    <p:sldId id="260" r:id="rId10"/>
    <p:sldId id="272" r:id="rId11"/>
    <p:sldId id="275" r:id="rId12"/>
    <p:sldId id="278" r:id="rId13"/>
    <p:sldId id="279" r:id="rId14"/>
    <p:sldId id="2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4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4FDF-0C4A-4CA8-BD44-4E87F2942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D0C761-5C0B-4528-9D46-1B5BB9339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A90D7-3FC5-4C11-BE86-8A5277AE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D235E-2DA1-4797-AF4A-0DA2E039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471D-114B-419D-BF9D-E78DC022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E3743-B112-4C55-9C32-7F8ADC77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E6E168-588F-4C2C-9898-E117217F1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35005-63FA-4001-9485-391CC866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E4D3D-077C-4269-A74A-02346937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93F41-8472-41E1-8817-35311C40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18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529EAF-5628-4110-AD20-FB852F3CE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906E6C-5BE6-4322-B555-7301CBB90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565CC-CF33-496B-93C9-780B2083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7A193-75F1-40D0-BD09-6014A0C5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A3DFD-0E28-40FF-9652-A0560C5C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8F8C2-2926-488F-83CF-B72F4C01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B1C2D7-4748-4D03-9897-F94062AE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CC27E-423A-4828-8EAD-A4EBFA0B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46671-B5E2-48D6-8F94-F570FEDD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EAF4D-200D-4F47-8555-6BAF555C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8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D329-065A-4F78-AB9B-2BAEBC22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0406D-76D1-4CDA-903E-D24FA91AD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16473-FA31-42A5-BA4C-EF399A917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46052-A83F-4373-A1E2-B2F528D3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EEF03-4685-43BD-B172-C4BC58B1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442C7-1AE4-47BB-9024-06D6589B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DED04-A180-427D-9199-ED837C9DA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40A959-6590-49D9-AE34-0984F978D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D926BE-7435-45A4-BEE0-34BC0DDB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1CC794-E9F9-49CE-9B7F-7AA0702D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59CAFF-C6CF-4DD0-8802-FCD48F86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7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65A2C-8848-44F2-883C-51FC0BC6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F1A8D-3B11-469E-8117-961B47A0B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5E39C-5440-45B1-A42A-4A524ACBC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DB3988-744E-4C41-A663-BB009A13F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9D1A0E-9405-4957-A5E0-2F3397005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3A2BA9-997C-40AC-87B0-209C656B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772E83-4DAE-4E46-92E4-3C9A60B0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5C071A-0F9D-48B1-B466-D80ABC09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601C9-F424-4F31-A7A4-39E4A567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EAF9D0-1275-4BD4-AB30-F053FA0B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8023E0-633D-4D26-8B2C-B27A95F9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32494-AD36-4F1C-8FFB-D99B9F4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7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671A77-D769-4F55-A433-3F22C8AE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5BBA42-6432-4183-AA6A-7C844C36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6601FA-608D-4E40-8BC3-066D38A8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5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CD06C-D82A-406E-A8D6-EAE7009E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10C42-B938-46F2-9424-12811A9D1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75FDD-3979-4DA1-8500-57D0E3D9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31EB6-D811-4B7D-99B5-D4B848B9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01203B-87CB-404A-BAA7-028948CB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10A2B-648E-4020-8B76-F6795146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A2506-8767-4FF1-AAEC-02B8BD8B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8E52A3-9589-4BC3-8CAB-3396EAF5A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B6A55-3438-4C60-A462-6611A44FC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1A288-367F-4ECB-8BFC-5B40814E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0B137-AE26-4D8C-B114-E82EECA3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5C712-DC1A-44E4-9251-6B20C543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8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ABE1CB-E876-4D50-A4C0-2BC88656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1F32B-C54F-42CA-A299-6360B096B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094B4-16A5-43C7-B132-DC00C9024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6CFCF-83B8-4F35-99CC-FB8B99A66CBB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D569C-5C41-47D8-8A00-A2F6A3A5E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55330-090C-4787-9850-219DB144F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1A26E-5451-46C0-9713-12083C0777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7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msi asus wallpaper에 대한 이미지 검색결과">
            <a:extLst>
              <a:ext uri="{FF2B5EF4-FFF2-40B4-BE49-F238E27FC236}">
                <a16:creationId xmlns:a16="http://schemas.microsoft.com/office/drawing/2014/main" id="{57A7E38D-F49C-4683-9080-F4198733C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1154F3-1E3E-435D-A4A8-9271A2207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7" y="972976"/>
            <a:ext cx="7328080" cy="1299167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en-US" altLang="ko-KR" sz="7200" b="1" kern="1200" dirty="0">
                <a:solidFill>
                  <a:srgbClr val="000000"/>
                </a:solidFill>
              </a:rPr>
              <a:t>PC</a:t>
            </a:r>
            <a:r>
              <a:rPr lang="ko-KR" altLang="en-US" b="1" kern="1200" dirty="0">
                <a:solidFill>
                  <a:srgbClr val="000000"/>
                </a:solidFill>
              </a:rPr>
              <a:t>조립</a:t>
            </a:r>
            <a:r>
              <a:rPr lang="ko-KR" altLang="en-US" sz="7200" kern="1200" dirty="0">
                <a:solidFill>
                  <a:srgbClr val="000000"/>
                </a:solidFill>
              </a:rPr>
              <a:t> </a:t>
            </a:r>
            <a:r>
              <a:rPr lang="ko-KR" altLang="en-US" sz="7200" kern="1200" dirty="0" err="1">
                <a:solidFill>
                  <a:srgbClr val="754322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헬퍼</a:t>
            </a:r>
            <a:endParaRPr lang="ko-KR" altLang="en-US" sz="7200" kern="1200" dirty="0">
              <a:solidFill>
                <a:srgbClr val="754322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740488-2BB0-4E76-A43C-181904C16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96" y="2272143"/>
            <a:ext cx="4706803" cy="12991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endParaRPr lang="en-US" altLang="ko-KR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algn="l" latinLnBrk="0"/>
            <a:r>
              <a:rPr lang="en-US" altLang="ko-KR" sz="3600" b="1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PentaCore</a:t>
            </a:r>
            <a:endParaRPr lang="en-US" altLang="ko-KR" sz="36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algn="l" latinLnBrk="0"/>
            <a:endParaRPr lang="en-US" altLang="ko-KR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3CB03B-71C7-412F-9271-C72A232CF169}"/>
              </a:ext>
            </a:extLst>
          </p:cNvPr>
          <p:cNvCxnSpPr>
            <a:cxnSpLocks/>
          </p:cNvCxnSpPr>
          <p:nvPr/>
        </p:nvCxnSpPr>
        <p:spPr>
          <a:xfrm>
            <a:off x="914400" y="2398956"/>
            <a:ext cx="16997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8B9C5F-890D-4302-AD22-B7A9240D1D97}"/>
              </a:ext>
            </a:extLst>
          </p:cNvPr>
          <p:cNvSpPr/>
          <p:nvPr/>
        </p:nvSpPr>
        <p:spPr>
          <a:xfrm>
            <a:off x="939499" y="3711160"/>
            <a:ext cx="6096000" cy="234115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000" b="1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김도영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김재정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박정우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이규진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임동욱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6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7BCF6-6187-4165-9C0F-CBB32F04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데모 </a:t>
            </a:r>
          </a:p>
        </p:txBody>
      </p:sp>
    </p:spTree>
    <p:extLst>
      <p:ext uri="{BB962C8B-B14F-4D97-AF65-F5344CB8AC3E}">
        <p14:creationId xmlns:p14="http://schemas.microsoft.com/office/powerpoint/2010/main" val="31888706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F98F2-53F6-4859-805B-A8F8FB2B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9A0020-3560-45EA-BD6F-CB38538A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Editor">
            <a:hlinkClick r:id="" action="ppaction://media"/>
            <a:extLst>
              <a:ext uri="{FF2B5EF4-FFF2-40B4-BE49-F238E27FC236}">
                <a16:creationId xmlns:a16="http://schemas.microsoft.com/office/drawing/2014/main" id="{8FA6A56C-A93B-4A26-A4B5-6E8024331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DC077-5758-42CC-B1AB-716756CB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24313" r="18987" b="15423"/>
          <a:stretch/>
        </p:blipFill>
        <p:spPr>
          <a:xfrm>
            <a:off x="0" y="0"/>
            <a:ext cx="12210114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B99782-0DAC-4755-9D51-BF983A3FB515}"/>
              </a:ext>
            </a:extLst>
          </p:cNvPr>
          <p:cNvSpPr/>
          <p:nvPr/>
        </p:nvSpPr>
        <p:spPr>
          <a:xfrm>
            <a:off x="0" y="0"/>
            <a:ext cx="12210114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D9CAB22-C4B9-4288-AAAE-910BC290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6. </a:t>
            </a:r>
            <a:r>
              <a:rPr lang="ko-KR" altLang="en-US" b="1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4C22CF3-AC44-4B25-ACF4-282C059E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88849" cy="369492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3000" b="1" dirty="0">
                <a:solidFill>
                  <a:schemeClr val="bg1"/>
                </a:solidFill>
              </a:rPr>
              <a:t>조립 </a:t>
            </a:r>
            <a:r>
              <a:rPr lang="en-US" altLang="ko-KR" sz="3000" b="1" dirty="0">
                <a:solidFill>
                  <a:schemeClr val="bg1"/>
                </a:solidFill>
              </a:rPr>
              <a:t>PC AI </a:t>
            </a:r>
            <a:r>
              <a:rPr lang="ko-KR" altLang="en-US" sz="3000" b="1" dirty="0">
                <a:solidFill>
                  <a:schemeClr val="bg1"/>
                </a:solidFill>
              </a:rPr>
              <a:t>서비스를 통해서 다양한 조립부품에 대해 실시간 서비스 가능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3000" b="1" dirty="0">
                <a:solidFill>
                  <a:schemeClr val="bg1"/>
                </a:solidFill>
              </a:rPr>
              <a:t>현재 상황에서 필요한 부품과 부품이 어디에 연결해야 하는지 정보 제공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3000" b="1" dirty="0">
                <a:solidFill>
                  <a:schemeClr val="bg1"/>
                </a:solidFill>
              </a:rPr>
              <a:t>- </a:t>
            </a:r>
            <a:r>
              <a:rPr lang="ko-KR" altLang="en-US" sz="3000" b="1" dirty="0">
                <a:solidFill>
                  <a:schemeClr val="bg1"/>
                </a:solidFill>
              </a:rPr>
              <a:t>조립 </a:t>
            </a:r>
            <a:r>
              <a:rPr lang="en-US" altLang="ko-KR" sz="3000" b="1" dirty="0">
                <a:solidFill>
                  <a:schemeClr val="bg1"/>
                </a:solidFill>
              </a:rPr>
              <a:t>PC </a:t>
            </a:r>
            <a:r>
              <a:rPr lang="ko-KR" altLang="en-US" sz="3000" b="1" dirty="0">
                <a:solidFill>
                  <a:schemeClr val="bg1"/>
                </a:solidFill>
              </a:rPr>
              <a:t>초보자를 프로같이 만들어 줌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DC077-5758-42CC-B1AB-716756CB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24313" r="18987" b="15423"/>
          <a:stretch/>
        </p:blipFill>
        <p:spPr>
          <a:xfrm>
            <a:off x="0" y="0"/>
            <a:ext cx="12210114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B99782-0DAC-4755-9D51-BF983A3FB515}"/>
              </a:ext>
            </a:extLst>
          </p:cNvPr>
          <p:cNvSpPr/>
          <p:nvPr/>
        </p:nvSpPr>
        <p:spPr>
          <a:xfrm>
            <a:off x="0" y="0"/>
            <a:ext cx="12210114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F832553-9525-47A8-9D4A-E35946CB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7. </a:t>
            </a:r>
            <a:r>
              <a:rPr lang="ko-KR" altLang="en-US" b="1" dirty="0">
                <a:solidFill>
                  <a:schemeClr val="bg1"/>
                </a:solidFill>
              </a:rPr>
              <a:t>향후 계획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74838FD-3F6C-413A-986C-62AC76365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9944"/>
            <a:ext cx="10515600" cy="177599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앱과 연동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소비자를 위한 실시간 서비스 제공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84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466DF2-D05C-4757-A245-6A7436F8A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5511"/>
            <a:ext cx="10515600" cy="5625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96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96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9600" b="1" dirty="0">
                <a:latin typeface="나눔손글씨 펜" panose="03040600000000000000" pitchFamily="66" charset="-127"/>
                <a:ea typeface="나눔손글씨 펜" panose="03040600000000000000" pitchFamily="66" charset="-127"/>
                <a:sym typeface="Wingdings" panose="05000000000000000000" pitchFamily="2" charset="2"/>
              </a:rPr>
              <a:t>:)</a:t>
            </a:r>
            <a:endParaRPr lang="ko-KR" altLang="en-US" sz="96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7594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si asus wallpaper에 대한 이미지 검색결과">
            <a:extLst>
              <a:ext uri="{FF2B5EF4-FFF2-40B4-BE49-F238E27FC236}">
                <a16:creationId xmlns:a16="http://schemas.microsoft.com/office/drawing/2014/main" id="{0955B954-4C96-4565-B36B-B0CDE5D29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4B4B8-157F-4B98-9887-E0B2BAC9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836505"/>
            <a:ext cx="4992241" cy="260864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1. </a:t>
            </a:r>
            <a:r>
              <a:rPr lang="ko-KR" altLang="en-US" b="1" spc="-300" dirty="0">
                <a:solidFill>
                  <a:srgbClr val="000000"/>
                </a:solidFill>
              </a:rPr>
              <a:t>구현 이유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2. </a:t>
            </a:r>
            <a:r>
              <a:rPr lang="ko-KR" altLang="en-US" b="1" spc="-300" dirty="0">
                <a:solidFill>
                  <a:srgbClr val="000000"/>
                </a:solidFill>
              </a:rPr>
              <a:t>데이터 </a:t>
            </a:r>
            <a:r>
              <a:rPr lang="en-US" altLang="ko-KR" sz="2000" b="1" spc="-300" dirty="0">
                <a:solidFill>
                  <a:srgbClr val="000000"/>
                </a:solidFill>
              </a:rPr>
              <a:t>Preprocessing</a:t>
            </a:r>
            <a:r>
              <a:rPr lang="ko-KR" altLang="en-US" sz="2000" b="1" spc="-300" dirty="0">
                <a:solidFill>
                  <a:srgbClr val="000000"/>
                </a:solidFill>
              </a:rPr>
              <a:t> </a:t>
            </a:r>
            <a:r>
              <a:rPr lang="en-US" altLang="ko-KR" sz="2000" b="1" spc="-300" dirty="0">
                <a:solidFill>
                  <a:srgbClr val="000000"/>
                </a:solidFill>
              </a:rPr>
              <a:t>&amp; Training</a:t>
            </a: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3. </a:t>
            </a:r>
            <a:r>
              <a:rPr lang="ko-KR" altLang="en-US" b="1" spc="-300" dirty="0">
                <a:solidFill>
                  <a:srgbClr val="000000"/>
                </a:solidFill>
              </a:rPr>
              <a:t>모델 설명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4. </a:t>
            </a:r>
            <a:r>
              <a:rPr lang="ko-KR" altLang="en-US" b="1" spc="-300" dirty="0">
                <a:solidFill>
                  <a:srgbClr val="000000"/>
                </a:solidFill>
              </a:rPr>
              <a:t>모델 테스트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5. </a:t>
            </a:r>
            <a:r>
              <a:rPr lang="ko-KR" altLang="en-US" b="1" spc="-300" dirty="0">
                <a:solidFill>
                  <a:srgbClr val="000000"/>
                </a:solidFill>
              </a:rPr>
              <a:t>데모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6. </a:t>
            </a:r>
            <a:r>
              <a:rPr lang="ko-KR" altLang="en-US" b="1" spc="-300" dirty="0">
                <a:solidFill>
                  <a:srgbClr val="000000"/>
                </a:solidFill>
              </a:rPr>
              <a:t>기대효과</a:t>
            </a:r>
            <a:endParaRPr lang="en-US" altLang="ko-KR" b="1" spc="-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b="1" spc="-300" dirty="0">
                <a:solidFill>
                  <a:srgbClr val="000000"/>
                </a:solidFill>
              </a:rPr>
              <a:t>7. </a:t>
            </a:r>
            <a:r>
              <a:rPr lang="ko-KR" altLang="en-US" b="1" spc="-300" dirty="0">
                <a:solidFill>
                  <a:srgbClr val="000000"/>
                </a:solidFill>
              </a:rPr>
              <a:t>향후 계획</a:t>
            </a:r>
            <a:endParaRPr lang="en-US" altLang="ko-KR" b="1" spc="-300" dirty="0">
              <a:solidFill>
                <a:srgbClr val="000000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5511190-F044-4F41-8F9C-F405BF40AE5D}"/>
              </a:ext>
            </a:extLst>
          </p:cNvPr>
          <p:cNvSpPr txBox="1">
            <a:spLocks/>
          </p:cNvSpPr>
          <p:nvPr/>
        </p:nvSpPr>
        <p:spPr>
          <a:xfrm>
            <a:off x="804997" y="972976"/>
            <a:ext cx="7328080" cy="12991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800" b="1" dirty="0">
                <a:solidFill>
                  <a:srgbClr val="000000"/>
                </a:solidFill>
              </a:rPr>
              <a:t>목차</a:t>
            </a:r>
            <a:endParaRPr lang="ko-KR" altLang="en-US" sz="4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483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8F767-9438-4106-A79F-BCEA6D68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구현 이유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97BB97-5A87-436D-924B-5DF33D276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7095"/>
            <a:ext cx="3833813" cy="383381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E17114-844A-4E66-8A7F-A540063F9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80" y="1112044"/>
            <a:ext cx="1764030" cy="1764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B4D3F-6ACB-466B-A4AF-7E63E946E6ED}"/>
              </a:ext>
            </a:extLst>
          </p:cNvPr>
          <p:cNvSpPr txBox="1"/>
          <p:nvPr/>
        </p:nvSpPr>
        <p:spPr>
          <a:xfrm>
            <a:off x="6349253" y="2085135"/>
            <a:ext cx="47929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대상</a:t>
            </a:r>
            <a:endParaRPr lang="en-US" altLang="ko-KR" sz="4000" b="1" dirty="0"/>
          </a:p>
          <a:p>
            <a:r>
              <a:rPr lang="en-US" altLang="ko-KR" sz="3600" b="1" dirty="0"/>
              <a:t>&gt; 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PC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조립의 초심자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4000" b="1" dirty="0"/>
              <a:t>목적</a:t>
            </a:r>
            <a:endParaRPr lang="en-US" altLang="ko-KR" sz="4000" b="1" dirty="0"/>
          </a:p>
          <a:p>
            <a:r>
              <a:rPr lang="en-US" altLang="ko-KR" sz="3600" b="1" dirty="0"/>
              <a:t>&gt;</a:t>
            </a:r>
            <a:r>
              <a:rPr lang="en-US" altLang="ko-KR" sz="3600" dirty="0"/>
              <a:t> 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Object Detection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을 통한 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컴퓨터 조립을 도와주는 프로그램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endParaRPr lang="en-US" altLang="ko-KR" sz="2400" dirty="0"/>
          </a:p>
          <a:p>
            <a:r>
              <a:rPr lang="en-US" altLang="ko-KR" sz="2400" dirty="0"/>
              <a:t>        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17848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16A73-812E-4C85-BA95-D3D9D29E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데이터 </a:t>
            </a:r>
            <a:r>
              <a:rPr lang="en-US" altLang="ko-KR" b="1" dirty="0">
                <a:latin typeface="+mn-ea"/>
                <a:ea typeface="+mn-ea"/>
              </a:rPr>
              <a:t>Preprocessing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&amp; Training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5A0F7-C913-49B7-8256-776DF0A22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3600" b="1" spc="-300" dirty="0" err="1"/>
              <a:t>labelImg</a:t>
            </a:r>
            <a:r>
              <a:rPr lang="en-US" altLang="ko-KR" sz="3600" b="1" spc="-300" dirty="0"/>
              <a:t> Tool</a:t>
            </a:r>
          </a:p>
          <a:p>
            <a:pPr marL="457200" lvl="1" indent="0">
              <a:buNone/>
            </a:pP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CPU, RAM, SSD, GPU, MOTHERBOARD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대해 </a:t>
            </a:r>
            <a:r>
              <a:rPr lang="ko-KR" altLang="en-US" sz="2800" b="1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라벨링</a:t>
            </a:r>
            <a:endParaRPr lang="en-US" altLang="ko-KR" sz="2800" b="1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Pascal VOC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YOLO 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포맷 </a:t>
            </a:r>
            <a:r>
              <a:rPr lang="ko-KR" altLang="en-US" sz="2800" b="1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컨버팅</a:t>
            </a:r>
            <a:r>
              <a:rPr lang="ko-KR" altLang="en-US" sz="2800" b="1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800" b="1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b="1" spc="-300" dirty="0"/>
          </a:p>
          <a:p>
            <a:r>
              <a:rPr lang="ko-KR" altLang="en-US" sz="3600" b="1" spc="-300" dirty="0" err="1"/>
              <a:t>전처리</a:t>
            </a:r>
            <a:r>
              <a:rPr lang="ko-KR" altLang="en-US" sz="3600" b="1" spc="-300" dirty="0"/>
              <a:t> 필요 </a:t>
            </a:r>
            <a:r>
              <a:rPr lang="en-US" altLang="ko-KR" sz="3600" b="1" spc="-300" dirty="0"/>
              <a:t>3</a:t>
            </a:r>
            <a:r>
              <a:rPr lang="ko-KR" altLang="en-US" sz="3600" b="1" spc="-300" dirty="0"/>
              <a:t>가지 파일 생성</a:t>
            </a:r>
            <a:endParaRPr lang="en-US" altLang="ko-KR" sz="3600" b="1" spc="-300" dirty="0"/>
          </a:p>
          <a:p>
            <a:pPr marL="457200" lvl="1" indent="0">
              <a:buNone/>
            </a:pPr>
            <a:r>
              <a:rPr lang="ko-KR" altLang="en-US" sz="2800" b="1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다크넷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프레임워크 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YOLO 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리눅스 기반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파일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Config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라벨 클래스 파일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altLang="ko-KR" b="1" spc="-300" dirty="0"/>
          </a:p>
          <a:p>
            <a:r>
              <a:rPr lang="en-US" altLang="ko-KR" sz="3600" b="1" spc="-300" dirty="0"/>
              <a:t>Darknet Train</a:t>
            </a:r>
            <a:r>
              <a:rPr lang="ko-KR" altLang="en-US" sz="3600" b="1" spc="-300" dirty="0"/>
              <a:t>을 통해 학습모델</a:t>
            </a:r>
            <a:r>
              <a:rPr lang="en-US" altLang="ko-KR" sz="3600" b="1" spc="-300" dirty="0"/>
              <a:t> weights</a:t>
            </a:r>
            <a:r>
              <a:rPr lang="ko-KR" altLang="en-US" sz="3600" b="1" spc="-300" dirty="0"/>
              <a:t>파일 도출</a:t>
            </a:r>
            <a:endParaRPr lang="en-US" altLang="ko-KR" sz="3600" b="1" spc="-300" dirty="0"/>
          </a:p>
          <a:p>
            <a:endParaRPr lang="en-US" altLang="ko-KR" b="1" spc="-300" dirty="0"/>
          </a:p>
        </p:txBody>
      </p:sp>
    </p:spTree>
    <p:extLst>
      <p:ext uri="{BB962C8B-B14F-4D97-AF65-F5344CB8AC3E}">
        <p14:creationId xmlns:p14="http://schemas.microsoft.com/office/powerpoint/2010/main" val="11068692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C7BEC-4468-4B96-B466-7463C61F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88" y="365125"/>
            <a:ext cx="10209411" cy="126634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398B0-5DCD-4E23-AB3B-DE90656B5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88" y="1825625"/>
            <a:ext cx="10209411" cy="415695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D85D4-5BA5-4EA4-800A-9AD43292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4139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AF1201-1747-47C7-B7D1-DE13A645D5FC}"/>
              </a:ext>
            </a:extLst>
          </p:cNvPr>
          <p:cNvSpPr/>
          <p:nvPr/>
        </p:nvSpPr>
        <p:spPr>
          <a:xfrm>
            <a:off x="5086059" y="1312434"/>
            <a:ext cx="1357773" cy="1826318"/>
          </a:xfrm>
          <a:prstGeom prst="rect">
            <a:avLst/>
          </a:prstGeom>
          <a:solidFill>
            <a:schemeClr val="accent6">
              <a:alpha val="15000"/>
            </a:schemeClr>
          </a:solidFill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98BF69-D79E-4397-8E77-E227BB241EBC}"/>
              </a:ext>
            </a:extLst>
          </p:cNvPr>
          <p:cNvSpPr/>
          <p:nvPr/>
        </p:nvSpPr>
        <p:spPr>
          <a:xfrm>
            <a:off x="6665309" y="215685"/>
            <a:ext cx="1357773" cy="4156953"/>
          </a:xfrm>
          <a:prstGeom prst="rect">
            <a:avLst/>
          </a:prstGeom>
          <a:solidFill>
            <a:srgbClr val="C00000">
              <a:alpha val="15000"/>
            </a:srgb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B58B87-D48D-446F-8DFA-8316129B859A}"/>
              </a:ext>
            </a:extLst>
          </p:cNvPr>
          <p:cNvSpPr/>
          <p:nvPr/>
        </p:nvSpPr>
        <p:spPr>
          <a:xfrm>
            <a:off x="3783498" y="4238690"/>
            <a:ext cx="2662454" cy="471784"/>
          </a:xfrm>
          <a:prstGeom prst="rect">
            <a:avLst/>
          </a:prstGeom>
          <a:solidFill>
            <a:schemeClr val="accent4">
              <a:lumMod val="50000"/>
              <a:alpha val="15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FACE19-FEE2-43CD-AD12-6C90E3549B43}"/>
              </a:ext>
            </a:extLst>
          </p:cNvPr>
          <p:cNvSpPr/>
          <p:nvPr/>
        </p:nvSpPr>
        <p:spPr>
          <a:xfrm>
            <a:off x="5815999" y="3675239"/>
            <a:ext cx="459988" cy="697399"/>
          </a:xfrm>
          <a:prstGeom prst="rect">
            <a:avLst/>
          </a:prstGeom>
          <a:solidFill>
            <a:schemeClr val="accent2">
              <a:lumMod val="50000"/>
              <a:alpha val="15000"/>
            </a:schemeClr>
          </a:solidFill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2BA3F6-C019-4B6B-A525-DAC520178E96}"/>
              </a:ext>
            </a:extLst>
          </p:cNvPr>
          <p:cNvSpPr/>
          <p:nvPr/>
        </p:nvSpPr>
        <p:spPr>
          <a:xfrm>
            <a:off x="-407" y="3039029"/>
            <a:ext cx="828339" cy="487122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3F3696-66D1-4E1B-876C-3EC86655683B}"/>
              </a:ext>
            </a:extLst>
          </p:cNvPr>
          <p:cNvSpPr/>
          <p:nvPr/>
        </p:nvSpPr>
        <p:spPr>
          <a:xfrm>
            <a:off x="10456433" y="0"/>
            <a:ext cx="1584960" cy="1751454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7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908FE-054B-4B9C-9753-1D7A04F7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87753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모델 설명 </a:t>
            </a:r>
            <a:r>
              <a:rPr lang="en-US" altLang="ko-KR" sz="2400" b="1" dirty="0"/>
              <a:t>– YOLO v3 </a:t>
            </a:r>
            <a:r>
              <a:rPr lang="ko-KR" altLang="en-US" sz="2400" b="1" dirty="0"/>
              <a:t>선택 배경</a:t>
            </a:r>
          </a:p>
        </p:txBody>
      </p:sp>
      <p:pic>
        <p:nvPicPr>
          <p:cNvPr id="1026" name="Picture 2" descr="1">
            <a:extLst>
              <a:ext uri="{FF2B5EF4-FFF2-40B4-BE49-F238E27FC236}">
                <a16:creationId xmlns:a16="http://schemas.microsoft.com/office/drawing/2014/main" id="{66621983-FCFD-4D57-A350-D13A15EA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818042"/>
            <a:ext cx="9239250" cy="4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353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E8A706-5E57-4B95-8B86-B67BFB3D0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923149"/>
              </p:ext>
            </p:extLst>
          </p:nvPr>
        </p:nvGraphicFramePr>
        <p:xfrm>
          <a:off x="1106745" y="1690688"/>
          <a:ext cx="9978510" cy="4634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89255">
                  <a:extLst>
                    <a:ext uri="{9D8B030D-6E8A-4147-A177-3AD203B41FA5}">
                      <a16:colId xmlns:a16="http://schemas.microsoft.com/office/drawing/2014/main" val="4098505635"/>
                    </a:ext>
                  </a:extLst>
                </a:gridCol>
                <a:gridCol w="4989255">
                  <a:extLst>
                    <a:ext uri="{9D8B030D-6E8A-4147-A177-3AD203B41FA5}">
                      <a16:colId xmlns:a16="http://schemas.microsoft.com/office/drawing/2014/main" val="1708177090"/>
                    </a:ext>
                  </a:extLst>
                </a:gridCol>
              </a:tblGrid>
              <a:tr h="748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/>
                        <a:t>One-Stage-Detection</a:t>
                      </a:r>
                      <a:endParaRPr lang="ko-KR" altLang="en-US" sz="340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400" dirty="0"/>
                        <a:t>Two-Stage-Detection</a:t>
                      </a:r>
                      <a:endParaRPr lang="ko-KR" altLang="en-US" sz="3400" dirty="0"/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4108645769"/>
                  </a:ext>
                </a:extLst>
              </a:tr>
              <a:tr h="1292004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Single Convolution Network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Region Proposal </a:t>
                      </a:r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1502704156"/>
                  </a:ext>
                </a:extLst>
              </a:tr>
              <a:tr h="1845720"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en-US" altLang="ko-KR" sz="2600" b="1" spc="-150" dirty="0"/>
                        <a:t>bounding box </a:t>
                      </a:r>
                      <a:r>
                        <a:rPr lang="ko-KR" altLang="en-US" sz="2600" b="1" spc="-150" dirty="0"/>
                        <a:t>안의 </a:t>
                      </a:r>
                      <a:r>
                        <a:rPr lang="en-US" altLang="ko-KR" sz="2600" b="1" spc="-150" dirty="0"/>
                        <a:t>object</a:t>
                      </a:r>
                      <a:r>
                        <a:rPr lang="ko-KR" altLang="en-US" sz="2600" b="1" spc="-150" dirty="0"/>
                        <a:t>가 </a:t>
                      </a:r>
                      <a:endParaRPr lang="en-US" altLang="ko-KR" sz="2600" b="1" spc="-150" dirty="0"/>
                    </a:p>
                    <a:p>
                      <a:pPr marL="0" indent="0" algn="just" latinLnBrk="1">
                        <a:buNone/>
                      </a:pPr>
                      <a:r>
                        <a:rPr lang="ko-KR" altLang="en-US" sz="2600" b="1" spc="-150" dirty="0"/>
                        <a:t>    무엇인지 동시에 예측</a:t>
                      </a:r>
                      <a:endParaRPr lang="en-US" altLang="ko-KR" sz="2600" b="1" spc="-15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en-US" altLang="ko-KR" sz="2600" b="1" spc="-150" dirty="0"/>
                        <a:t>image </a:t>
                      </a:r>
                      <a:r>
                        <a:rPr lang="ko-KR" altLang="en-US" sz="2600" b="1" spc="-150" dirty="0"/>
                        <a:t>안에서 가능성이 높은 </a:t>
                      </a:r>
                      <a:r>
                        <a:rPr lang="en-US" altLang="ko-KR" sz="2600" b="1" spc="-150" dirty="0"/>
                        <a:t>bounding box</a:t>
                      </a:r>
                      <a:r>
                        <a:rPr lang="ko-KR" altLang="en-US" sz="2600" b="1" spc="-150" dirty="0"/>
                        <a:t>를 생성</a:t>
                      </a:r>
                      <a:endParaRPr lang="en-US" altLang="ko-KR" sz="2600" b="1" spc="-150" dirty="0"/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en-US" altLang="ko-KR" sz="2600" b="1" spc="-150" dirty="0"/>
                        <a:t>box </a:t>
                      </a:r>
                      <a:r>
                        <a:rPr lang="ko-KR" altLang="en-US" sz="2600" b="1" spc="-150" dirty="0"/>
                        <a:t>속의 이미지를 </a:t>
                      </a:r>
                      <a:r>
                        <a:rPr lang="en-US" altLang="ko-KR" sz="2600" b="1" spc="-150" dirty="0"/>
                        <a:t>classifier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2316555311"/>
                  </a:ext>
                </a:extLst>
              </a:tr>
              <a:tr h="748542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YOLO </a:t>
                      </a:r>
                      <a:r>
                        <a:rPr lang="ko-KR" altLang="en-US" sz="2600" b="1" spc="-150" dirty="0"/>
                        <a:t>계열</a:t>
                      </a:r>
                      <a:r>
                        <a:rPr lang="en-US" altLang="ko-KR" sz="2600" b="1" spc="-150" dirty="0"/>
                        <a:t>, SSD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600" b="1" spc="-150" dirty="0"/>
                        <a:t>R-CNN, Fast-RCNN, Faster-RCNN</a:t>
                      </a:r>
                      <a:endParaRPr lang="ko-KR" altLang="en-US" sz="2600" b="1" spc="-150" dirty="0"/>
                    </a:p>
                  </a:txBody>
                  <a:tcPr marL="97274" marR="97274" marT="48637" marB="48637" anchor="ctr"/>
                </a:tc>
                <a:extLst>
                  <a:ext uri="{0D108BD9-81ED-4DB2-BD59-A6C34878D82A}">
                    <a16:rowId xmlns:a16="http://schemas.microsoft.com/office/drawing/2014/main" val="2996335924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7CCCA54E-ED36-4D9D-92A8-3AB56D8E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01000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모델 설명 </a:t>
            </a:r>
            <a:r>
              <a:rPr lang="en-US" altLang="ko-KR" sz="2400" b="1" dirty="0"/>
              <a:t>– Detection </a:t>
            </a:r>
            <a:r>
              <a:rPr lang="ko-KR" altLang="en-US" sz="2400" b="1" dirty="0"/>
              <a:t>차이</a:t>
            </a:r>
          </a:p>
        </p:txBody>
      </p:sp>
    </p:spTree>
    <p:extLst>
      <p:ext uri="{BB962C8B-B14F-4D97-AF65-F5344CB8AC3E}">
        <p14:creationId xmlns:p14="http://schemas.microsoft.com/office/powerpoint/2010/main" val="15937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C8E314-D35B-4293-8BFD-38C2628AB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t="58499" r="14695" b="8984"/>
          <a:stretch/>
        </p:blipFill>
        <p:spPr>
          <a:xfrm>
            <a:off x="7013986" y="4722610"/>
            <a:ext cx="4249270" cy="2130014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D2321FF-D3B6-4FF0-AE73-5414BE246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34379"/>
              </p:ext>
            </p:extLst>
          </p:nvPr>
        </p:nvGraphicFramePr>
        <p:xfrm>
          <a:off x="157777" y="1774368"/>
          <a:ext cx="5425441" cy="32034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1098">
                  <a:extLst>
                    <a:ext uri="{9D8B030D-6E8A-4147-A177-3AD203B41FA5}">
                      <a16:colId xmlns:a16="http://schemas.microsoft.com/office/drawing/2014/main" val="933773677"/>
                    </a:ext>
                  </a:extLst>
                </a:gridCol>
                <a:gridCol w="2172621">
                  <a:extLst>
                    <a:ext uri="{9D8B030D-6E8A-4147-A177-3AD203B41FA5}">
                      <a16:colId xmlns:a16="http://schemas.microsoft.com/office/drawing/2014/main" val="2283293783"/>
                    </a:ext>
                  </a:extLst>
                </a:gridCol>
                <a:gridCol w="2211722">
                  <a:extLst>
                    <a:ext uri="{9D8B030D-6E8A-4147-A177-3AD203B41FA5}">
                      <a16:colId xmlns:a16="http://schemas.microsoft.com/office/drawing/2014/main" val="2910628893"/>
                    </a:ext>
                  </a:extLst>
                </a:gridCol>
              </a:tblGrid>
              <a:tr h="603513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YOLO v3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R-CNN </a:t>
                      </a:r>
                      <a:r>
                        <a:rPr lang="ko-KR" altLang="en-US" sz="2400" b="1" dirty="0"/>
                        <a:t>계열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446598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속도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빠르다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YOLO v3</a:t>
                      </a:r>
                      <a:r>
                        <a:rPr lang="ko-KR" altLang="en-US" b="1" dirty="0"/>
                        <a:t> 보다 느림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404697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마스크 스캔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전체 확인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분할 확인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813496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Input data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다양한 수용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일부 수용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36129"/>
                  </a:ext>
                </a:extLst>
              </a:tr>
              <a:tr h="839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One-Stage-Detection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Two-Stage-Detection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59768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6BE8C1-603F-48C8-BA4A-A0FABFE22B12}"/>
              </a:ext>
            </a:extLst>
          </p:cNvPr>
          <p:cNvSpPr/>
          <p:nvPr/>
        </p:nvSpPr>
        <p:spPr>
          <a:xfrm>
            <a:off x="244949" y="5307656"/>
            <a:ext cx="66031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R-CNN</a:t>
            </a:r>
            <a:r>
              <a:rPr lang="ko-KR" altLang="en-US" sz="2400" b="1" dirty="0"/>
              <a:t>의 </a:t>
            </a:r>
            <a:r>
              <a:rPr lang="en-US" altLang="ko-KR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1000</a:t>
            </a:r>
            <a:r>
              <a:rPr lang="ko-KR" altLang="en-US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배</a:t>
            </a:r>
            <a:endParaRPr lang="en-US" altLang="ko-KR" sz="4200" b="1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en-US" altLang="ko-KR" sz="2400" b="1" dirty="0"/>
              <a:t>Fast R-CNN</a:t>
            </a:r>
            <a:r>
              <a:rPr lang="ko-KR" altLang="en-US" sz="2400" b="1" dirty="0"/>
              <a:t>의 </a:t>
            </a:r>
            <a:r>
              <a:rPr lang="en-US" altLang="ko-KR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100</a:t>
            </a:r>
            <a:r>
              <a:rPr lang="ko-KR" altLang="en-US" sz="42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배</a:t>
            </a:r>
            <a:r>
              <a:rPr lang="ko-KR" altLang="en-US" sz="2400" b="1" dirty="0"/>
              <a:t>의 속도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F3F7EAA-256B-421E-92FE-47C69384F3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6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3. </a:t>
            </a:r>
            <a:r>
              <a:rPr lang="ko-KR" altLang="en-US" b="1" dirty="0"/>
              <a:t>모델 설명 </a:t>
            </a:r>
            <a:r>
              <a:rPr lang="en-US" altLang="ko-KR" sz="2400" b="1" dirty="0"/>
              <a:t>– YOLO v3 </a:t>
            </a:r>
            <a:r>
              <a:rPr lang="ko-KR" altLang="en-US" sz="2400" b="1" dirty="0"/>
              <a:t>장점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9D651-1223-4CFC-9BFB-5C8B6A3DC683}"/>
              </a:ext>
            </a:extLst>
          </p:cNvPr>
          <p:cNvSpPr txBox="1"/>
          <p:nvPr/>
        </p:nvSpPr>
        <p:spPr>
          <a:xfrm>
            <a:off x="6153909" y="5409193"/>
            <a:ext cx="43284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-&gt;</a:t>
            </a:r>
            <a:r>
              <a:rPr lang="en-US" altLang="ko-KR" sz="80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YOLO v3</a:t>
            </a:r>
            <a:endParaRPr lang="ko-KR" altLang="en-US" sz="8000" b="1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1" name="내용 개체 틀 8">
            <a:extLst>
              <a:ext uri="{FF2B5EF4-FFF2-40B4-BE49-F238E27FC236}">
                <a16:creationId xmlns:a16="http://schemas.microsoft.com/office/drawing/2014/main" id="{6C6A0170-64A1-4BBD-8FF2-6DB33F519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78" y="1299126"/>
            <a:ext cx="6246518" cy="3596147"/>
          </a:xfrm>
        </p:spPr>
      </p:pic>
    </p:spTree>
    <p:extLst>
      <p:ext uri="{BB962C8B-B14F-4D97-AF65-F5344CB8AC3E}">
        <p14:creationId xmlns:p14="http://schemas.microsoft.com/office/powerpoint/2010/main" val="264796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850FC-BDC9-4302-AF00-448E1888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모델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EB1B1-061C-4FD9-B74C-6DE311C2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93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b="1" dirty="0"/>
          </a:p>
          <a:p>
            <a:r>
              <a:rPr lang="ko-KR" altLang="en-US" sz="3900" b="1" dirty="0"/>
              <a:t>테스트 과정에서 필요 파일</a:t>
            </a:r>
            <a:endParaRPr lang="en-US" altLang="ko-KR" sz="3900" b="1" dirty="0"/>
          </a:p>
          <a:p>
            <a:pPr marL="457200" lvl="1" indent="0">
              <a:buNone/>
            </a:pPr>
            <a:r>
              <a:rPr lang="en-US" altLang="ko-KR" sz="3000" b="1" dirty="0"/>
              <a:t>Config</a:t>
            </a:r>
          </a:p>
          <a:p>
            <a:pPr marL="457200" lvl="1" indent="0">
              <a:buNone/>
            </a:pPr>
            <a:r>
              <a:rPr lang="en-US" altLang="ko-KR" sz="3000" b="1" dirty="0"/>
              <a:t>Weights</a:t>
            </a:r>
          </a:p>
          <a:p>
            <a:pPr marL="457200" lvl="1" indent="0">
              <a:buNone/>
            </a:pPr>
            <a:r>
              <a:rPr lang="en-US" altLang="ko-KR" sz="3000" b="1" dirty="0"/>
              <a:t>Classes</a:t>
            </a:r>
          </a:p>
          <a:p>
            <a:pPr marL="457200" lvl="1" indent="0">
              <a:buNone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CPU, RAM, SSD, GPU, MOTHERBOARD</a:t>
            </a:r>
          </a:p>
          <a:p>
            <a:pPr lvl="1"/>
            <a:endParaRPr lang="en-US" altLang="ko-KR" b="1" dirty="0"/>
          </a:p>
          <a:p>
            <a:r>
              <a:rPr lang="en-US" altLang="ko-KR" sz="3900" b="1" dirty="0"/>
              <a:t>Test Detection</a:t>
            </a:r>
          </a:p>
          <a:p>
            <a:pPr marL="457200" lvl="1" indent="0">
              <a:buNone/>
            </a:pPr>
            <a:r>
              <a:rPr lang="en-US" altLang="ko-KR" sz="3000" b="1" dirty="0"/>
              <a:t>OpenCV</a:t>
            </a:r>
          </a:p>
          <a:p>
            <a:pPr marL="457200" lvl="1" indent="0">
              <a:buNone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이미지에 학습 모델을 적용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-KR" sz="3000" b="1" dirty="0"/>
              <a:t>PYQT5</a:t>
            </a:r>
          </a:p>
          <a:p>
            <a:pPr marL="457200" lvl="1" indent="0">
              <a:buNone/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UI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DB505C-F723-49C9-A4E6-127490CA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28" y="1690688"/>
            <a:ext cx="4621091" cy="41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371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296</Words>
  <Application>Microsoft Office PowerPoint</Application>
  <PresentationFormat>와이드스크린</PresentationFormat>
  <Paragraphs>94</Paragraphs>
  <Slides>14</Slides>
  <Notes>0</Notes>
  <HiddenSlides>1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나눔손글씨 펜</vt:lpstr>
      <vt:lpstr>맑은 고딕</vt:lpstr>
      <vt:lpstr>Arial</vt:lpstr>
      <vt:lpstr>Office 테마</vt:lpstr>
      <vt:lpstr>PC조립 헬퍼</vt:lpstr>
      <vt:lpstr>PowerPoint 프레젠테이션</vt:lpstr>
      <vt:lpstr>1. 구현 이유</vt:lpstr>
      <vt:lpstr>2. 데이터 Preprocessing &amp; Training</vt:lpstr>
      <vt:lpstr>PowerPoint 프레젠테이션</vt:lpstr>
      <vt:lpstr>3. 모델 설명 – YOLO v3 선택 배경</vt:lpstr>
      <vt:lpstr>3. 모델 설명 – Detection 차이</vt:lpstr>
      <vt:lpstr>PowerPoint 프레젠테이션</vt:lpstr>
      <vt:lpstr>4. 모델 테스트</vt:lpstr>
      <vt:lpstr>5. 데모 </vt:lpstr>
      <vt:lpstr>PowerPoint 프레젠테이션</vt:lpstr>
      <vt:lpstr>6. 기대효과</vt:lpstr>
      <vt:lpstr>7. 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PC조립 헬퍼</dc:title>
  <dc:creator> </dc:creator>
  <cp:lastModifiedBy> </cp:lastModifiedBy>
  <cp:revision>26</cp:revision>
  <dcterms:created xsi:type="dcterms:W3CDTF">2019-10-17T06:33:37Z</dcterms:created>
  <dcterms:modified xsi:type="dcterms:W3CDTF">2019-10-18T01:40:19Z</dcterms:modified>
</cp:coreProperties>
</file>